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14F237F-9D4F-466E-B2BA-14985375B0DD}" type="datetimeFigureOut">
              <a:rPr lang="en-AU" smtClean="0"/>
              <a:t>29/06/2017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3208518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F237F-9D4F-466E-B2BA-14985375B0DD}" type="datetimeFigureOut">
              <a:rPr lang="en-AU" smtClean="0"/>
              <a:t>29/06/2017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248015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F237F-9D4F-466E-B2BA-14985375B0DD}" type="datetimeFigureOut">
              <a:rPr lang="en-AU" smtClean="0"/>
              <a:t>29/06/2017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246992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F237F-9D4F-466E-B2BA-14985375B0DD}" type="datetimeFigureOut">
              <a:rPr lang="en-AU" smtClean="0"/>
              <a:t>29/06/2017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139677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F237F-9D4F-466E-B2BA-14985375B0DD}" type="datetimeFigureOut">
              <a:rPr lang="en-AU" smtClean="0"/>
              <a:t>29/06/2017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113700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14F237F-9D4F-466E-B2BA-14985375B0DD}" type="datetimeFigureOut">
              <a:rPr lang="en-AU" smtClean="0"/>
              <a:t>29/06/2017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8095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14F237F-9D4F-466E-B2BA-14985375B0DD}" type="datetimeFigureOut">
              <a:rPr lang="en-AU" smtClean="0"/>
              <a:t>29/06/2017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159162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14F237F-9D4F-466E-B2BA-14985375B0DD}" type="datetimeFigureOut">
              <a:rPr lang="en-AU" smtClean="0"/>
              <a:t>29/06/2017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2631057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F237F-9D4F-466E-B2BA-14985375B0DD}" type="datetimeFigureOut">
              <a:rPr lang="en-AU" smtClean="0"/>
              <a:t>29/06/2017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1678762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F237F-9D4F-466E-B2BA-14985375B0DD}" type="datetimeFigureOut">
              <a:rPr lang="en-AU" smtClean="0"/>
              <a:t>29/06/2017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383498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F237F-9D4F-466E-B2BA-14985375B0DD}" type="datetimeFigureOut">
              <a:rPr lang="en-AU" smtClean="0"/>
              <a:t>29/06/2017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F8C17A-5262-447F-B78B-76964A6EC687}" type="slidenum">
              <a:rPr lang="en-AU" smtClean="0"/>
              <a:t>‹#›</a:t>
            </a:fld>
            <a:endParaRPr lang="en-AU"/>
          </a:p>
        </p:txBody>
      </p:sp>
    </p:spTree>
    <p:extLst>
      <p:ext uri="{BB962C8B-B14F-4D97-AF65-F5344CB8AC3E}">
        <p14:creationId xmlns:p14="http://schemas.microsoft.com/office/powerpoint/2010/main" val="148080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F237F-9D4F-466E-B2BA-14985375B0DD}" type="datetimeFigureOut">
              <a:rPr lang="en-AU" smtClean="0"/>
              <a:t>29/06/2017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8C17A-5262-447F-B78B-76964A6EC687}" type="slidenum">
              <a:rPr lang="en-AU" smtClean="0"/>
              <a:t>‹#›</a:t>
            </a:fld>
            <a:endParaRPr lang="en-AU"/>
          </a:p>
        </p:txBody>
      </p:sp>
    </p:spTree>
    <p:extLst>
      <p:ext uri="{BB962C8B-B14F-4D97-AF65-F5344CB8AC3E}">
        <p14:creationId xmlns:p14="http://schemas.microsoft.com/office/powerpoint/2010/main" val="4228684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au/url?sa=i&amp;rct=j&amp;q=&amp;esrc=s&amp;source=images&amp;cd=&amp;cad=rja&amp;uact=8&amp;ved=0CAcQjRxqFQoTCM-E5cSV5McCFUQmpgodsHEObA&amp;url=http://life.lfny.org/2014/04/04/experience-sets-us-apart-humanity-brings-us-together/&amp;psig=AFQjCNGUH_RT4VHtKN5UDJOGvNkIfxjrGQ&amp;ust=1441689353637597"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ife.lfny.org/wp-content/uploads/2014/04/zorld.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321" r="9735"/>
          <a:stretch/>
        </p:blipFill>
        <p:spPr bwMode="auto">
          <a:xfrm>
            <a:off x="0" y="66674"/>
            <a:ext cx="9053466" cy="60986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116632" y="0"/>
            <a:ext cx="7772400" cy="1470025"/>
          </a:xfrm>
        </p:spPr>
        <p:txBody>
          <a:bodyPr>
            <a:normAutofit/>
          </a:bodyPr>
          <a:lstStyle/>
          <a:p>
            <a:r>
              <a:rPr lang="en-AU" sz="6000" dirty="0" smtClean="0"/>
              <a:t>“</a:t>
            </a:r>
            <a:r>
              <a:rPr lang="en-AU" sz="6000" dirty="0" smtClean="0">
                <a:latin typeface="Aharoni" panose="02010803020104030203" pitchFamily="2" charset="-79"/>
                <a:cs typeface="Aharoni" panose="02010803020104030203" pitchFamily="2" charset="-79"/>
              </a:rPr>
              <a:t>This is me!”</a:t>
            </a:r>
            <a:endParaRPr lang="en-AU" sz="6000" dirty="0">
              <a:latin typeface="Aharoni" panose="02010803020104030203" pitchFamily="2" charset="-79"/>
              <a:cs typeface="Aharoni" panose="02010803020104030203" pitchFamily="2" charset="-79"/>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56200" y="670497"/>
            <a:ext cx="3232134" cy="24241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64088" y="3501008"/>
            <a:ext cx="3904208" cy="2928156"/>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544" y="3994912"/>
            <a:ext cx="3487936" cy="2615952"/>
          </a:xfrm>
          <a:prstGeom prst="rect">
            <a:avLst/>
          </a:prstGeom>
        </p:spPr>
      </p:pic>
    </p:spTree>
    <p:extLst>
      <p:ext uri="{BB962C8B-B14F-4D97-AF65-F5344CB8AC3E}">
        <p14:creationId xmlns:p14="http://schemas.microsoft.com/office/powerpoint/2010/main" val="397429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692696"/>
            <a:ext cx="2952329" cy="5632311"/>
          </a:xfrm>
          <a:prstGeom prst="rect">
            <a:avLst/>
          </a:prstGeom>
          <a:noFill/>
        </p:spPr>
        <p:txBody>
          <a:bodyPr wrap="square" rtlCol="0">
            <a:spAutoFit/>
          </a:bodyPr>
          <a:lstStyle/>
          <a:p>
            <a:r>
              <a:rPr lang="en-AU" sz="1200" dirty="0" smtClean="0">
                <a:solidFill>
                  <a:srgbClr val="FF0000"/>
                </a:solidFill>
              </a:rPr>
              <a:t>Samantha, when Ms Anna called you over to find your skin colour paint, you picked the beautiful dark brown right away. I watched you gaze at your handprint with so much pride. When you came over to me at the play dough table I asked you to look at the pictures and pick one who looks like you. Right away you pointed to an African American looking woman and said “this is  me” I asked you to find a </a:t>
            </a:r>
            <a:r>
              <a:rPr lang="en-AU" sz="1200" dirty="0" smtClean="0">
                <a:solidFill>
                  <a:srgbClr val="FF0000"/>
                </a:solidFill>
              </a:rPr>
              <a:t>play doh </a:t>
            </a:r>
            <a:r>
              <a:rPr lang="en-AU" sz="1200" dirty="0" smtClean="0">
                <a:solidFill>
                  <a:srgbClr val="FF0000"/>
                </a:solidFill>
              </a:rPr>
              <a:t>colour that matched your skin. You chose brown and we began talking about adding eyes, nose and mouth. When it was time to add the hair </a:t>
            </a:r>
            <a:r>
              <a:rPr lang="en-AU" sz="1200" dirty="0" smtClean="0">
                <a:solidFill>
                  <a:srgbClr val="FF0000"/>
                </a:solidFill>
              </a:rPr>
              <a:t>I’m </a:t>
            </a:r>
            <a:r>
              <a:rPr lang="en-AU" sz="1200" dirty="0" smtClean="0">
                <a:solidFill>
                  <a:srgbClr val="FF0000"/>
                </a:solidFill>
              </a:rPr>
              <a:t>glad you chose the curly pipe cleaners because they do remind me of all your lovely curls. When you finished your play dough face, you kept pointing to its eyes and then your own eyes, you did the same to the nose and mouth, showing me that your play dough face represented  your face. When you finally finished you tuned to me and announce  “Ms </a:t>
            </a:r>
            <a:r>
              <a:rPr lang="en-AU" sz="1200" dirty="0" err="1" smtClean="0">
                <a:solidFill>
                  <a:srgbClr val="FF0000"/>
                </a:solidFill>
              </a:rPr>
              <a:t>En</a:t>
            </a:r>
            <a:r>
              <a:rPr lang="en-AU" sz="1200" dirty="0" smtClean="0">
                <a:solidFill>
                  <a:srgbClr val="FF0000"/>
                </a:solidFill>
              </a:rPr>
              <a:t>, this is me, me is so cute!”. I laughed and agreed that yes you are so cute. You then went over to Ms Anna and showed her </a:t>
            </a:r>
            <a:r>
              <a:rPr lang="en-AU" sz="1200" dirty="0" smtClean="0">
                <a:solidFill>
                  <a:srgbClr val="FF0000"/>
                </a:solidFill>
              </a:rPr>
              <a:t>saying </a:t>
            </a:r>
            <a:r>
              <a:rPr lang="en-AU" sz="1200" dirty="0" smtClean="0">
                <a:solidFill>
                  <a:srgbClr val="FF0000"/>
                </a:solidFill>
              </a:rPr>
              <a:t>“</a:t>
            </a:r>
            <a:r>
              <a:rPr lang="en-AU" sz="1200" dirty="0" smtClean="0">
                <a:solidFill>
                  <a:srgbClr val="FF0000"/>
                </a:solidFill>
              </a:rPr>
              <a:t>I’m </a:t>
            </a:r>
            <a:r>
              <a:rPr lang="en-AU" sz="1200" dirty="0" smtClean="0">
                <a:solidFill>
                  <a:srgbClr val="FF0000"/>
                </a:solidFill>
              </a:rPr>
              <a:t>so pretty”. When we were outside you found a nurse that had dark skin, you showed it to Ms Theresa and said “This is me” you then opened up your </a:t>
            </a:r>
            <a:r>
              <a:rPr lang="en-AU" sz="1200" dirty="0" smtClean="0">
                <a:solidFill>
                  <a:srgbClr val="FF0000"/>
                </a:solidFill>
              </a:rPr>
              <a:t>sleeve, stroking your skin </a:t>
            </a:r>
            <a:r>
              <a:rPr lang="en-AU" sz="1200" dirty="0" smtClean="0">
                <a:solidFill>
                  <a:srgbClr val="FF0000"/>
                </a:solidFill>
              </a:rPr>
              <a:t>and said “Look </a:t>
            </a:r>
            <a:r>
              <a:rPr lang="en-AU" sz="1200" dirty="0" smtClean="0">
                <a:solidFill>
                  <a:srgbClr val="FF0000"/>
                </a:solidFill>
              </a:rPr>
              <a:t>I’m </a:t>
            </a:r>
            <a:r>
              <a:rPr lang="en-AU" sz="1200" dirty="0" smtClean="0">
                <a:solidFill>
                  <a:srgbClr val="FF0000"/>
                </a:solidFill>
              </a:rPr>
              <a:t>so beautiful”.</a:t>
            </a:r>
            <a:endParaRPr lang="en-AU" sz="1200" dirty="0">
              <a:solidFill>
                <a:srgbClr val="FF0000"/>
              </a:solidFill>
            </a:endParaRPr>
          </a:p>
        </p:txBody>
      </p:sp>
      <p:sp>
        <p:nvSpPr>
          <p:cNvPr id="5" name="TextBox 4"/>
          <p:cNvSpPr txBox="1"/>
          <p:nvPr/>
        </p:nvSpPr>
        <p:spPr>
          <a:xfrm>
            <a:off x="3317241" y="322783"/>
            <a:ext cx="2736304" cy="6555641"/>
          </a:xfrm>
          <a:prstGeom prst="rect">
            <a:avLst/>
          </a:prstGeom>
          <a:noFill/>
        </p:spPr>
        <p:txBody>
          <a:bodyPr wrap="square" rtlCol="0">
            <a:spAutoFit/>
          </a:bodyPr>
          <a:lstStyle/>
          <a:p>
            <a:r>
              <a:rPr lang="en-AU" sz="1400" u="sng" dirty="0" smtClean="0"/>
              <a:t>Analysis of Learning</a:t>
            </a:r>
          </a:p>
          <a:p>
            <a:r>
              <a:rPr lang="en-AU" sz="1400" dirty="0" smtClean="0">
                <a:solidFill>
                  <a:srgbClr val="FF0000"/>
                </a:solidFill>
              </a:rPr>
              <a:t>Samantha, you are an absolutely beautiful girl and I am so glad that you think so too. I love watching your pride and joy in sharing with others your beautiful skin colour and your beautiful hair, eyes, nose and mouth! I am glad to see that you are so confident in knowing and understanding </a:t>
            </a:r>
            <a:r>
              <a:rPr lang="en-AU" sz="1400" dirty="0">
                <a:solidFill>
                  <a:srgbClr val="FF0000"/>
                </a:solidFill>
              </a:rPr>
              <a:t> </a:t>
            </a:r>
            <a:r>
              <a:rPr lang="en-AU" sz="1400" dirty="0" smtClean="0">
                <a:solidFill>
                  <a:srgbClr val="FF0000"/>
                </a:solidFill>
              </a:rPr>
              <a:t>who </a:t>
            </a:r>
            <a:r>
              <a:rPr lang="en-AU" sz="1400" dirty="0" smtClean="0">
                <a:solidFill>
                  <a:srgbClr val="FF0000"/>
                </a:solidFill>
              </a:rPr>
              <a:t>you are and I hope you keep developing this confidence in your self identity in the future.</a:t>
            </a:r>
          </a:p>
          <a:p>
            <a:r>
              <a:rPr lang="en-AU" sz="1400" b="1" u="sng" dirty="0" smtClean="0"/>
              <a:t>Links to EYLF:</a:t>
            </a:r>
          </a:p>
          <a:p>
            <a:r>
              <a:rPr lang="en-AU" sz="1400" b="1" dirty="0" smtClean="0"/>
              <a:t>Learning Outcome 1- </a:t>
            </a:r>
            <a:r>
              <a:rPr lang="en-AU" sz="1400" dirty="0" smtClean="0">
                <a:solidFill>
                  <a:srgbClr val="FF0000"/>
                </a:solidFill>
              </a:rPr>
              <a:t>Samantha is developing knowledgeable and confident self identity.</a:t>
            </a:r>
          </a:p>
          <a:p>
            <a:r>
              <a:rPr lang="en-AU" sz="1400" b="1" u="sng" dirty="0" smtClean="0"/>
              <a:t>What Next?</a:t>
            </a:r>
          </a:p>
          <a:p>
            <a:r>
              <a:rPr lang="en-AU" sz="1400" dirty="0" smtClean="0">
                <a:solidFill>
                  <a:srgbClr val="FF0000"/>
                </a:solidFill>
              </a:rPr>
              <a:t>Continue to provide rich and diverse resources that reflect </a:t>
            </a:r>
            <a:r>
              <a:rPr lang="en-AU" sz="1400" dirty="0">
                <a:solidFill>
                  <a:srgbClr val="FF0000"/>
                </a:solidFill>
              </a:rPr>
              <a:t>S</a:t>
            </a:r>
            <a:r>
              <a:rPr lang="en-AU" sz="1400" dirty="0" smtClean="0">
                <a:solidFill>
                  <a:srgbClr val="FF0000"/>
                </a:solidFill>
              </a:rPr>
              <a:t>amantha’s and her peers’ social world.</a:t>
            </a:r>
          </a:p>
          <a:p>
            <a:r>
              <a:rPr lang="en-AU" sz="1400" dirty="0" smtClean="0">
                <a:solidFill>
                  <a:srgbClr val="FF0000"/>
                </a:solidFill>
              </a:rPr>
              <a:t>Continue to develop Samantha’s understanding of herself by inviting her mum to share her hair braiding skills or to cook a traditional meal from her culture.</a:t>
            </a:r>
          </a:p>
          <a:p>
            <a:endParaRPr lang="en-AU" sz="1400" dirty="0">
              <a:solidFill>
                <a:srgbClr val="FF0000"/>
              </a:solidFill>
            </a:endParaRPr>
          </a:p>
          <a:p>
            <a:r>
              <a:rPr lang="en-AU" sz="1400" dirty="0" smtClean="0">
                <a:solidFill>
                  <a:srgbClr val="FF0000"/>
                </a:solidFill>
              </a:rPr>
              <a:t>Written by Ms Lien Chai </a:t>
            </a:r>
            <a:endParaRPr lang="en-AU" sz="1400" dirty="0">
              <a:solidFill>
                <a:srgbClr val="FF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7267" y="476672"/>
            <a:ext cx="2704075" cy="202805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7267" y="3155245"/>
            <a:ext cx="2791495" cy="2093621"/>
          </a:xfrm>
          <a:prstGeom prst="rect">
            <a:avLst/>
          </a:prstGeom>
        </p:spPr>
      </p:pic>
    </p:spTree>
    <p:extLst>
      <p:ext uri="{BB962C8B-B14F-4D97-AF65-F5344CB8AC3E}">
        <p14:creationId xmlns:p14="http://schemas.microsoft.com/office/powerpoint/2010/main" val="1972088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425</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“This is me!”</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me!”</dc:title>
  <dc:creator>Tjhai, Lien</dc:creator>
  <cp:lastModifiedBy>Tjhai, Lien</cp:lastModifiedBy>
  <cp:revision>5</cp:revision>
  <dcterms:created xsi:type="dcterms:W3CDTF">2015-09-07T04:05:03Z</dcterms:created>
  <dcterms:modified xsi:type="dcterms:W3CDTF">2017-06-29T12:07:33Z</dcterms:modified>
</cp:coreProperties>
</file>